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sldIdLst>
    <p:sldId id="256" r:id="rId2"/>
    <p:sldId id="257" r:id="rId3"/>
    <p:sldId id="258" r:id="rId4"/>
    <p:sldId id="259" r:id="rId5"/>
    <p:sldId id="271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03.03.2022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03.03.2022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03.03.2022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03.03.2022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03.03.2022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03.03.2022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03.03.2022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03.03.2022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03.03.2022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03.03.2022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03.03.2022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03.03.2022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260648"/>
            <a:ext cx="7772400" cy="1470025"/>
          </a:xfrm>
        </p:spPr>
        <p:txBody>
          <a:bodyPr>
            <a:normAutofit/>
          </a:bodyPr>
          <a:lstStyle/>
          <a:p>
            <a:pPr algn="ctr"/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Частное дошкольное образовательное учреждение</a:t>
            </a:r>
            <a:b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«Детский сад № 239 открытого акционерного общества</a:t>
            </a:r>
            <a:b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«Российские железные дороги»</a:t>
            </a:r>
            <a:r>
              <a:rPr lang="ru-RU" sz="1600" dirty="0" smtClean="0">
                <a:solidFill>
                  <a:schemeClr val="tx1"/>
                </a:solidFill>
              </a:rPr>
              <a:t/>
            </a:r>
            <a:br>
              <a:rPr lang="ru-RU" sz="1600" dirty="0" smtClean="0">
                <a:solidFill>
                  <a:schemeClr val="tx1"/>
                </a:solidFill>
              </a:rPr>
            </a:br>
            <a:endParaRPr lang="ru-RU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75656" y="2132856"/>
            <a:ext cx="6400800" cy="4176464"/>
          </a:xfrm>
        </p:spPr>
        <p:txBody>
          <a:bodyPr>
            <a:normAutofit fontScale="62500" lnSpcReduction="20000"/>
          </a:bodyPr>
          <a:lstStyle/>
          <a:p>
            <a:pPr algn="ctr"/>
            <a:r>
              <a:rPr lang="ru-RU" sz="3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Мастер-класс для педагогов на тему:</a:t>
            </a:r>
          </a:p>
          <a:p>
            <a:pPr algn="ctr"/>
            <a:endParaRPr lang="ru-RU" sz="3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«Развитие речи посредством опытно - экспериментальной деятельности с использованием сказки»</a:t>
            </a:r>
          </a:p>
          <a:p>
            <a:endParaRPr lang="ru-RU" sz="2900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9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900" u="sng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900" u="sng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900" u="sng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900" u="sng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900" u="sng" dirty="0" smtClean="0">
              <a:latin typeface="Times New Roman" pitchFamily="18" charset="0"/>
              <a:cs typeface="Times New Roman" pitchFamily="18" charset="0"/>
            </a:endParaRPr>
          </a:p>
          <a:p>
            <a:pPr algn="r"/>
            <a:r>
              <a:rPr lang="ru-RU" sz="29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Подготовила: Соколова Г.С. </a:t>
            </a:r>
          </a:p>
          <a:p>
            <a:pPr algn="r"/>
            <a:r>
              <a:rPr lang="ru-RU" sz="29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Воспитатель 1 категории</a:t>
            </a:r>
          </a:p>
          <a:p>
            <a:pPr algn="r"/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35608" y="836712"/>
            <a:ext cx="7498080" cy="5411688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Цель  мастер-класса:  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распространение  собственного  педагогического  опыта  по экспериментально - поисковой деятельности. Продемонстрировать    педагогам  некоторые  виды  экспериментирования  с  разными материалами. </a:t>
            </a: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Задачи:</a:t>
            </a:r>
          </a:p>
          <a:p>
            <a:pPr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1.  Показать,  как  можно  использовать  опыты  в  экспериментальной  деятельности   с использованием сказки.</a:t>
            </a:r>
          </a:p>
          <a:p>
            <a:pPr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2. Развивать  познавательный  интерес  к  окружающему,  умение  делиться приобретенным опытом с другими людьми.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35608" y="332656"/>
            <a:ext cx="7498080" cy="5915744"/>
          </a:xfrm>
        </p:spPr>
        <p:txBody>
          <a:bodyPr>
            <a:normAutofit/>
          </a:bodyPr>
          <a:lstStyle/>
          <a:p>
            <a:pPr>
              <a:buNone/>
            </a:pPr>
            <a:endParaRPr lang="ru-RU" sz="220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Детское экспериментирование оказывает большое </a:t>
            </a:r>
          </a:p>
          <a:p>
            <a:pPr algn="ctr">
              <a:buNone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влияние и на речевые умения ребенка, такие как:</a:t>
            </a:r>
          </a:p>
          <a:p>
            <a:pPr>
              <a:buNone/>
            </a:pPr>
            <a:endParaRPr lang="ru-RU" sz="2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1. Развитие коммуникативных навыков.</a:t>
            </a:r>
          </a:p>
          <a:p>
            <a:pPr>
              <a:buNone/>
            </a:pPr>
            <a:endParaRPr lang="ru-RU" sz="2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2. Обогащение словарного запаса детей </a:t>
            </a:r>
          </a:p>
          <a:p>
            <a:pPr>
              <a:buNone/>
            </a:pPr>
            <a:r>
              <a:rPr lang="ru-RU" sz="2200" i="1" dirty="0" smtClean="0">
                <a:latin typeface="Times New Roman" pitchFamily="18" charset="0"/>
                <a:cs typeface="Times New Roman" pitchFamily="18" charset="0"/>
              </a:rPr>
              <a:t>     (путём его пополнения существительными, обозначающими материалы, из которых сделаны предметы, прилагательными, обозначающими признаки, свойства и качества материалов, глаголами, обозначающими действие с этим предметом и т. д.)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35608" y="476672"/>
            <a:ext cx="7498080" cy="5771728"/>
          </a:xfrm>
        </p:spPr>
        <p:txBody>
          <a:bodyPr>
            <a:normAutofit/>
          </a:bodyPr>
          <a:lstStyle/>
          <a:p>
            <a:endParaRPr lang="ru-RU" sz="2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3. Формирование связной речи </a:t>
            </a:r>
          </a:p>
          <a:p>
            <a:pPr>
              <a:buNone/>
            </a:pPr>
            <a:r>
              <a:rPr lang="ru-RU" sz="2200" i="1" dirty="0" smtClean="0">
                <a:latin typeface="Times New Roman" pitchFamily="18" charset="0"/>
                <a:cs typeface="Times New Roman" pitchFamily="18" charset="0"/>
              </a:rPr>
              <a:t>     (т. е., содержательной, логичной, последовательной, организованной, ведь в процессе эксперимента возникает необходимость совершать операции анализа и синтеза, сравнения и классификации, обобщения, уметь рассказать об этапах и результатах эксперимента).</a:t>
            </a:r>
          </a:p>
          <a:p>
            <a:pPr>
              <a:buNone/>
            </a:pPr>
            <a:endParaRPr lang="ru-RU" sz="2200" i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4. Развитие речевого творчества</a:t>
            </a:r>
          </a:p>
          <a:p>
            <a:pPr>
              <a:buNone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2200" i="1" dirty="0" smtClean="0">
                <a:latin typeface="Times New Roman" pitchFamily="18" charset="0"/>
                <a:cs typeface="Times New Roman" pitchFamily="18" charset="0"/>
              </a:rPr>
              <a:t>(в процессе совместной деятельности и поиска идет проверка речевых высказываний как других детей, так и самого себя).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G:\poster_161253650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00175" y="1047750"/>
            <a:ext cx="6343650" cy="47625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35608" y="260648"/>
            <a:ext cx="7498080" cy="5987752"/>
          </a:xfrm>
        </p:spPr>
        <p:txBody>
          <a:bodyPr/>
          <a:lstStyle/>
          <a:p>
            <a:pPr>
              <a:buNone/>
            </a:pPr>
            <a:endParaRPr lang="ru-RU" b="1" i="1" dirty="0" smtClean="0"/>
          </a:p>
          <a:p>
            <a:pPr algn="ctr">
              <a:buNone/>
            </a:pPr>
            <a:r>
              <a:rPr lang="ru-RU" sz="4000" b="1" i="1" dirty="0" smtClean="0">
                <a:latin typeface="Times New Roman" pitchFamily="18" charset="0"/>
                <a:cs typeface="Times New Roman" pitchFamily="18" charset="0"/>
              </a:rPr>
              <a:t>Опыт - игра № 1 «Ключик».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4" name="Рисунок 3" descr="античный-ключ-золота-eps-богато-украшенный-843191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79712" y="2348880"/>
            <a:ext cx="5559538" cy="243229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35608" y="548680"/>
            <a:ext cx="7498080" cy="5699720"/>
          </a:xfrm>
        </p:spPr>
        <p:txBody>
          <a:bodyPr/>
          <a:lstStyle/>
          <a:p>
            <a:endParaRPr lang="ru-RU" b="1" dirty="0" smtClean="0"/>
          </a:p>
          <a:p>
            <a:r>
              <a:rPr lang="ru-RU" b="1" dirty="0" smtClean="0"/>
              <a:t>Вывод: </a:t>
            </a:r>
          </a:p>
          <a:p>
            <a:pPr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магнитная сила может действовать через стекло и воду.</a:t>
            </a:r>
            <a:endParaRPr lang="ru-RU" i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dirty="0"/>
          </a:p>
        </p:txBody>
      </p:sp>
      <p:pic>
        <p:nvPicPr>
          <p:cNvPr id="4" name="Рисунок 3" descr="hello_html_m56688ef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347864" y="3212976"/>
            <a:ext cx="3744416" cy="302433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35608" y="476672"/>
            <a:ext cx="7498080" cy="5771728"/>
          </a:xfrm>
        </p:spPr>
        <p:txBody>
          <a:bodyPr/>
          <a:lstStyle/>
          <a:p>
            <a:pPr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«Путешествие Маши на день рождения».</a:t>
            </a:r>
            <a:r>
              <a:rPr lang="ru-RU" dirty="0" smtClean="0"/>
              <a:t> </a:t>
            </a:r>
          </a:p>
          <a:p>
            <a:pPr algn="ctr">
              <a:buNone/>
            </a:pPr>
            <a:endParaRPr lang="ru-RU" dirty="0"/>
          </a:p>
        </p:txBody>
      </p:sp>
      <p:pic>
        <p:nvPicPr>
          <p:cNvPr id="4" name="Рисунок 3" descr="youloveit_ru_masha_i_medved_oboi_na_rabo_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15616" y="1196752"/>
            <a:ext cx="7164288" cy="537321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35608" y="332656"/>
            <a:ext cx="7498080" cy="5915744"/>
          </a:xfrm>
        </p:spPr>
        <p:txBody>
          <a:bodyPr/>
          <a:lstStyle/>
          <a:p>
            <a:pPr algn="ctr">
              <a:buNone/>
            </a:pPr>
            <a:endParaRPr lang="ru-RU" sz="4000" b="1" i="1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4000" b="1" i="1" dirty="0" smtClean="0">
                <a:latin typeface="Times New Roman" pitchFamily="18" charset="0"/>
                <a:cs typeface="Times New Roman" pitchFamily="18" charset="0"/>
              </a:rPr>
              <a:t>Опыт № 2. </a:t>
            </a:r>
            <a:r>
              <a:rPr lang="ru-RU" sz="4000" b="1" i="1" dirty="0" smtClean="0">
                <a:latin typeface="Times New Roman" pitchFamily="18" charset="0"/>
                <a:cs typeface="Times New Roman" pitchFamily="18" charset="0"/>
              </a:rPr>
              <a:t>«Спасаем котика»</a:t>
            </a:r>
            <a:endParaRPr lang="ru-RU" sz="4000" b="1" i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dirty="0"/>
          </a:p>
        </p:txBody>
      </p:sp>
      <p:pic>
        <p:nvPicPr>
          <p:cNvPr id="4" name="Рисунок 3" descr="9ba3ebc0e549c492a6c5662e3ed5ca0b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339752" y="2204864"/>
            <a:ext cx="5760640" cy="395603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35608" y="332656"/>
            <a:ext cx="7498080" cy="5915744"/>
          </a:xfrm>
        </p:spPr>
        <p:txBody>
          <a:bodyPr/>
          <a:lstStyle/>
          <a:p>
            <a:r>
              <a:rPr lang="ru-RU" b="1" dirty="0" smtClean="0"/>
              <a:t>Вывод:  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пластилин обладает большей плотностью и тяжестью, чем вода, а потому тонет в ней. Но когда из него делается лодка, он наполняется воздухом. Вместе пластилин и воздух не такие плотные и тяжёлые, именно поэтому «лодка» держится на воде.</a:t>
            </a:r>
          </a:p>
          <a:p>
            <a:endParaRPr lang="ru-RU" dirty="0"/>
          </a:p>
        </p:txBody>
      </p:sp>
      <p:pic>
        <p:nvPicPr>
          <p:cNvPr id="4" name="Рисунок 3" descr="plastilin-plavajuchij-21-sht-65g-becks-plastilin-b102353-31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491880" y="3789040"/>
            <a:ext cx="2952328" cy="244827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35608" y="476672"/>
            <a:ext cx="7498080" cy="5771728"/>
          </a:xfrm>
        </p:spPr>
        <p:txBody>
          <a:bodyPr/>
          <a:lstStyle/>
          <a:p>
            <a:endParaRPr lang="ru-RU" b="1" dirty="0" smtClean="0"/>
          </a:p>
          <a:p>
            <a:endParaRPr lang="ru-RU" b="1" dirty="0" smtClean="0"/>
          </a:p>
          <a:p>
            <a:pPr algn="ctr"/>
            <a:r>
              <a:rPr lang="ru-RU" b="1" dirty="0" smtClean="0"/>
              <a:t>Опыт № 3.</a:t>
            </a:r>
            <a:r>
              <a:rPr lang="ru-RU" b="1" i="1" dirty="0" smtClean="0"/>
              <a:t> «Дождевые облака»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4" name="Рисунок 3" descr="102261568-cloud-rain-weather-isolated-icon-vector-illustration-desig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67744" y="2708920"/>
            <a:ext cx="4752528" cy="345638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35608" y="620688"/>
            <a:ext cx="7498080" cy="5627712"/>
          </a:xfrm>
        </p:spPr>
        <p:txBody>
          <a:bodyPr/>
          <a:lstStyle/>
          <a:p>
            <a:r>
              <a:rPr lang="ru-RU" b="1" dirty="0" smtClean="0"/>
              <a:t>Вывод: 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Происходит круговорот воды в природе. Вода испаряется, поднимается наверх, накапливается  в облаках и возвращается в виде дождя на землю.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4" name="Рисунок 3" descr="cfd7e4a342c8ad6f2d3800ebd272372f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51720" y="3429000"/>
            <a:ext cx="5862630" cy="28464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35608" y="476672"/>
            <a:ext cx="7498080" cy="5771728"/>
          </a:xfrm>
        </p:spPr>
        <p:txBody>
          <a:bodyPr/>
          <a:lstStyle/>
          <a:p>
            <a:pPr algn="ctr"/>
            <a:endParaRPr lang="ru-RU" b="1" i="1" dirty="0" smtClean="0"/>
          </a:p>
          <a:p>
            <a:pPr algn="ctr">
              <a:buFont typeface="Arial" pitchFamily="34" charset="0"/>
              <a:buChar char="•"/>
            </a:pPr>
            <a:r>
              <a:rPr lang="ru-RU" sz="4000" b="1" i="1" dirty="0" smtClean="0">
                <a:latin typeface="Times New Roman" pitchFamily="18" charset="0"/>
                <a:cs typeface="Times New Roman" pitchFamily="18" charset="0"/>
              </a:rPr>
              <a:t>Опыт № 4. Апельсин</a:t>
            </a:r>
          </a:p>
          <a:p>
            <a:pPr algn="ctr">
              <a:buNone/>
            </a:pPr>
            <a:endParaRPr lang="ru-RU" b="1" i="1" dirty="0" smtClean="0"/>
          </a:p>
          <a:p>
            <a:endParaRPr lang="ru-RU" dirty="0"/>
          </a:p>
        </p:txBody>
      </p:sp>
      <p:pic>
        <p:nvPicPr>
          <p:cNvPr id="4" name="Рисунок 3" descr="DOLADOWANIE-ORANGE-PRE-PAID-KOD-NA-SMS-5ZL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411760" y="2204864"/>
            <a:ext cx="5436096" cy="407707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35608" y="476672"/>
            <a:ext cx="7498080" cy="5771728"/>
          </a:xfrm>
        </p:spPr>
        <p:txBody>
          <a:bodyPr/>
          <a:lstStyle/>
          <a:p>
            <a:r>
              <a:rPr lang="ru-RU" b="1" dirty="0" smtClean="0"/>
              <a:t>Вывод: 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В апельсине есть кислотное вещество, которое растворяет резину и шарик лопается</a:t>
            </a:r>
            <a:r>
              <a:rPr lang="ru-RU" b="1" dirty="0" smtClean="0"/>
              <a:t>.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4" name="Рисунок 3" descr="sharik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75656" y="3284984"/>
            <a:ext cx="3096344" cy="2376264"/>
          </a:xfrm>
          <a:prstGeom prst="rect">
            <a:avLst/>
          </a:prstGeom>
        </p:spPr>
      </p:pic>
      <p:pic>
        <p:nvPicPr>
          <p:cNvPr id="5" name="Рисунок 4" descr="Orange-peel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04048" y="3573016"/>
            <a:ext cx="3657600" cy="202996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ii3g9K6iakc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47664" y="249102"/>
            <a:ext cx="6984776" cy="5978691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35608" y="476672"/>
            <a:ext cx="7498080" cy="5771728"/>
          </a:xfrm>
        </p:spPr>
        <p:txBody>
          <a:bodyPr/>
          <a:lstStyle/>
          <a:p>
            <a:pPr algn="ctr">
              <a:buNone/>
            </a:pP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Спасибо за участие в мастер – классе! </a:t>
            </a:r>
          </a:p>
          <a:p>
            <a:pPr algn="ctr">
              <a:buNone/>
            </a:pP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Творческих успехов! 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4" name="Рисунок 3" descr="1500x50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79712" y="3140968"/>
            <a:ext cx="6228184" cy="207606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94</TotalTime>
  <Words>233</Words>
  <Application>Microsoft Office PowerPoint</Application>
  <PresentationFormat>Экран (4:3)</PresentationFormat>
  <Paragraphs>53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Солнцестояние</vt:lpstr>
      <vt:lpstr>Частное дошкольное образовательное учреждение «Детский сад № 239 открытого акционерного общества «Российские железные дороги» 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Муниципальное бюджетное дошкольное образовательное учреждение  "Зырянский детский сад" Зырянского района </dc:title>
  <dc:creator>Семья</dc:creator>
  <cp:lastModifiedBy>Compick</cp:lastModifiedBy>
  <cp:revision>16</cp:revision>
  <dcterms:created xsi:type="dcterms:W3CDTF">2022-01-19T12:55:10Z</dcterms:created>
  <dcterms:modified xsi:type="dcterms:W3CDTF">2022-03-03T05:41:42Z</dcterms:modified>
</cp:coreProperties>
</file>